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0"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3" d="100"/>
          <a:sy n="73" d="100"/>
        </p:scale>
        <p:origin x="-109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2BD16110-90D2-447E-9049-673F2411FDC7}" type="datetimeFigureOut">
              <a:rPr lang="ru-RU" smtClean="0"/>
              <a:t>06.09.2020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F5CECC6F-2D32-4094-A44B-96E45C701E59}"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BD16110-90D2-447E-9049-673F2411FDC7}" type="datetimeFigureOut">
              <a:rPr lang="ru-RU" smtClean="0"/>
              <a:t>06.09.2020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CECC6F-2D32-4094-A44B-96E45C701E59}"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2BD16110-90D2-447E-9049-673F2411FDC7}" type="datetimeFigureOut">
              <a:rPr lang="ru-RU" smtClean="0"/>
              <a:t>06.09.2020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CECC6F-2D32-4094-A44B-96E45C701E59}"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BD16110-90D2-447E-9049-673F2411FDC7}" type="datetimeFigureOut">
              <a:rPr lang="ru-RU" smtClean="0"/>
              <a:t>06.09.2020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5CECC6F-2D32-4094-A44B-96E45C701E59}"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2BD16110-90D2-447E-9049-673F2411FDC7}" type="datetimeFigureOut">
              <a:rPr lang="ru-RU" smtClean="0"/>
              <a:t>06.09.2020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5CECC6F-2D32-4094-A44B-96E45C701E59}"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BD16110-90D2-447E-9049-673F2411FDC7}" type="datetimeFigureOut">
              <a:rPr lang="ru-RU" smtClean="0"/>
              <a:t>06.09.2020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5CECC6F-2D32-4094-A44B-96E45C701E5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BD16110-90D2-447E-9049-673F2411FDC7}" type="datetimeFigureOut">
              <a:rPr lang="ru-RU" smtClean="0"/>
              <a:t>06.09.2020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5CECC6F-2D32-4094-A44B-96E45C701E5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BD16110-90D2-447E-9049-673F2411FDC7}" type="datetimeFigureOut">
              <a:rPr lang="ru-RU" smtClean="0"/>
              <a:t>06.09.2020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5CECC6F-2D32-4094-A44B-96E45C701E59}"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2BD16110-90D2-447E-9049-673F2411FDC7}" type="datetimeFigureOut">
              <a:rPr lang="ru-RU" smtClean="0"/>
              <a:t>06.09.2020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F5CECC6F-2D32-4094-A44B-96E45C701E59}" type="slidenum">
              <a:rPr lang="ru-RU" smtClean="0"/>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BD16110-90D2-447E-9049-673F2411FDC7}" type="datetimeFigureOut">
              <a:rPr lang="ru-RU" smtClean="0"/>
              <a:t>06.09.2020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CECC6F-2D32-4094-A44B-96E45C701E5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BD16110-90D2-447E-9049-673F2411FDC7}" type="datetimeFigureOut">
              <a:rPr lang="ru-RU" smtClean="0"/>
              <a:t>06.09.2020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CECC6F-2D32-4094-A44B-96E45C701E5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BD16110-90D2-447E-9049-673F2411FDC7}" type="datetimeFigureOut">
              <a:rPr lang="ru-RU" smtClean="0"/>
              <a:t>06.09.2020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5CECC6F-2D32-4094-A44B-96E45C701E59}" type="slidenum">
              <a:rPr lang="ru-RU" smtClean="0"/>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3571876"/>
            <a:ext cx="7851648" cy="1828800"/>
          </a:xfrm>
        </p:spPr>
        <p:txBody>
          <a:bodyPr>
            <a:normAutofit fontScale="90000"/>
          </a:bodyPr>
          <a:lstStyle/>
          <a:p>
            <a:r>
              <a:rPr lang="ru-RU" b="1" dirty="0" err="1"/>
              <a:t>Материалдардың жарық техникалық қасиеттері.</a:t>
            </a:r>
            <a:r>
              <a:rPr lang="ru-RU" b="1" dirty="0"/>
              <a:t> </a:t>
            </a:r>
            <a:r>
              <a:rPr lang="ru-RU" b="1" dirty="0" err="1"/>
              <a:t>Энергетикалық және жарық өлшем бірліктері</a:t>
            </a:r>
            <a:r>
              <a:rPr lang="ru-RU" b="1" dirty="0"/>
              <a:t>. </a:t>
            </a:r>
            <a:r>
              <a:rPr lang="ru-RU" b="1" dirty="0" err="1"/>
              <a:t>Жарықтандыру техникасындағы түс.</a:t>
            </a:r>
            <a:r>
              <a:rPr lang="ru-RU" dirty="0"/>
              <a:t/>
            </a:r>
            <a:br>
              <a:rPr lang="ru-RU" dirty="0"/>
            </a:br>
            <a:endParaRPr lang="ru-RU" dirty="0"/>
          </a:p>
        </p:txBody>
      </p:sp>
      <p:sp>
        <p:nvSpPr>
          <p:cNvPr id="3" name="Подзаголовок 2"/>
          <p:cNvSpPr>
            <a:spLocks noGrp="1"/>
          </p:cNvSpPr>
          <p:nvPr>
            <p:ph type="subTitle" idx="1"/>
          </p:nvPr>
        </p:nvSpPr>
        <p:spPr>
          <a:xfrm>
            <a:off x="714348" y="4714884"/>
            <a:ext cx="7854696" cy="1752600"/>
          </a:xfrm>
        </p:spPr>
        <p:txBody>
          <a:bodyPr/>
          <a:lstStyle/>
          <a:p>
            <a:r>
              <a:rPr lang="kk-KZ" dirty="0" smtClean="0"/>
              <a:t>Дәріс 4</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28670"/>
            <a:ext cx="8229600" cy="5395930"/>
          </a:xfrm>
        </p:spPr>
        <p:txBody>
          <a:bodyPr>
            <a:normAutofit/>
          </a:bodyPr>
          <a:lstStyle/>
          <a:p>
            <a:r>
              <a:rPr lang="kk-KZ" b="1" i="1" dirty="0" smtClean="0"/>
              <a:t>Көз</a:t>
            </a:r>
            <a:r>
              <a:rPr lang="kk-KZ" dirty="0" smtClean="0"/>
              <a:t>, адамның көру анализаторының </a:t>
            </a:r>
            <a:r>
              <a:rPr lang="kk-KZ" dirty="0" smtClean="0"/>
              <a:t>перифериялық бөлігі</a:t>
            </a:r>
            <a:r>
              <a:rPr lang="kk-KZ" dirty="0" smtClean="0"/>
              <a:t>. Қаралатын беткейден шағылысып көзге бағытталған жарық энергиясының ағыны, мүйізді қабықтан, қарашықтан, көз бұршағынан өтіп 3 қабатты нейроннан тұратын торша қабыққа жетеді. Торша қабықтың ортасында құтыша (бочка), ал шеттерінде (периферияда) таяқшалар басым болады</a:t>
            </a:r>
            <a:r>
              <a:rPr lang="kk-KZ" dirty="0" smtClean="0"/>
              <a:t>. </a:t>
            </a:r>
            <a:r>
              <a:rPr lang="kk-KZ" dirty="0" smtClean="0"/>
              <a:t>Құрамындағы родопсиннің жоғары сезімталдығы таяқшалардың төмен жарықтықта қызымет атқаруын, яғни жалпы кеңістікте көруді бағдарлауын (ориентация) іске асырады. </a:t>
            </a:r>
            <a:endParaRPr lang="ru-RU"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28670"/>
            <a:ext cx="8229600" cy="5395930"/>
          </a:xfrm>
        </p:spPr>
        <p:txBody>
          <a:bodyPr/>
          <a:lstStyle/>
          <a:p>
            <a:r>
              <a:rPr lang="kk-KZ" dirty="0" smtClean="0"/>
              <a:t>Аз сезімталдық, құтыша құрамындағы родопсинге байланысты және оның қызметі жоғарғы деңгейдегі жарықта білінеді. Бұл жағдайда көз </a:t>
            </a:r>
            <a:r>
              <a:rPr lang="kk-KZ" i="1" dirty="0" smtClean="0"/>
              <a:t>түстерді</a:t>
            </a:r>
            <a:r>
              <a:rPr lang="kk-KZ" dirty="0" smtClean="0"/>
              <a:t> және </a:t>
            </a:r>
            <a:r>
              <a:rPr lang="kk-KZ" i="1" dirty="0" smtClean="0"/>
              <a:t>ұсақ бөлшектерді </a:t>
            </a:r>
            <a:r>
              <a:rPr lang="kk-KZ" dirty="0" smtClean="0"/>
              <a:t>анықтайды. Барлық осы фотохимиялық, рецепторлық және электрлік құбылыстар импульс түрінде қабылданып, бас ми қыртысына жеткізіліп, онда көру сезімталдықтығын құрап, жауап қайтару реакциясын тудырады.</a:t>
            </a:r>
            <a:endParaRPr lang="ru-RU" dirty="0" smtClean="0"/>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71546"/>
            <a:ext cx="8229600" cy="5253054"/>
          </a:xfrm>
        </p:spPr>
        <p:txBody>
          <a:bodyPr>
            <a:normAutofit fontScale="92500" lnSpcReduction="10000"/>
          </a:bodyPr>
          <a:lstStyle/>
          <a:p>
            <a:r>
              <a:rPr lang="kk-KZ" dirty="0" smtClean="0"/>
              <a:t>Адам тіршілігінде маңызды орын алатын көру анализаторларының қызметтеріне келесілер жатады:</a:t>
            </a:r>
            <a:endParaRPr lang="ru-RU" dirty="0" smtClean="0"/>
          </a:p>
          <a:p>
            <a:pPr>
              <a:buNone/>
            </a:pPr>
            <a:r>
              <a:rPr lang="kk-KZ" dirty="0" smtClean="0"/>
              <a:t>1. Жарыққа сезімталдық- көздің жарықты қабылдау қабілеттілігі.</a:t>
            </a:r>
            <a:endParaRPr lang="ru-RU" dirty="0" smtClean="0"/>
          </a:p>
          <a:p>
            <a:pPr>
              <a:buNone/>
            </a:pPr>
            <a:r>
              <a:rPr lang="kk-KZ" dirty="0" smtClean="0"/>
              <a:t>2. Көруге бейімделу - көру анализаторының жарыққа сезімталдықты іске асыруы.</a:t>
            </a:r>
            <a:endParaRPr lang="ru-RU" dirty="0" smtClean="0"/>
          </a:p>
          <a:p>
            <a:pPr>
              <a:buNone/>
            </a:pPr>
            <a:r>
              <a:rPr lang="kk-KZ" dirty="0" smtClean="0"/>
              <a:t>Қараңғыға бейімделу 1-2сағ., жарыққа бейімделу 5-10 минутқа созылады.</a:t>
            </a:r>
            <a:endParaRPr lang="ru-RU" dirty="0" smtClean="0"/>
          </a:p>
          <a:p>
            <a:pPr>
              <a:buNone/>
            </a:pPr>
            <a:r>
              <a:rPr lang="kk-KZ" dirty="0" smtClean="0"/>
              <a:t>3. Түс айыру (контрастық) сезімталдылығы – көру анализаторының жарықтықты, яғни бөлшектер арасындағы түс айырмашылығын немесе бөлшек пен рең арасындағы түстерді айыра алу қабілеттілігі</a:t>
            </a:r>
            <a:endParaRPr lang="ru-RU" dirty="0" smtClean="0"/>
          </a:p>
          <a:p>
            <a:pPr>
              <a:buNone/>
            </a:pPr>
            <a:r>
              <a:rPr lang="kk-KZ" dirty="0" smtClean="0"/>
              <a:t>4. Көру - өткірлігі – қаралатын бөлшектердің формасын танып, ұсақ бөлшектерді ажырата алу қабілеттілігі.</a:t>
            </a:r>
            <a:endParaRPr lang="ru-RU" dirty="0" smtClean="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214422"/>
            <a:ext cx="8229600" cy="4389120"/>
          </a:xfrm>
        </p:spPr>
        <p:txBody>
          <a:bodyPr>
            <a:normAutofit lnSpcReduction="10000"/>
          </a:bodyPr>
          <a:lstStyle/>
          <a:p>
            <a:pPr>
              <a:buNone/>
            </a:pPr>
            <a:r>
              <a:rPr lang="kk-KZ" dirty="0" smtClean="0"/>
              <a:t>5. </a:t>
            </a:r>
            <a:r>
              <a:rPr lang="kk-KZ" dirty="0" smtClean="0"/>
              <a:t>Жыпылдақтылық пен </a:t>
            </a:r>
            <a:r>
              <a:rPr lang="kk-KZ" dirty="0" smtClean="0"/>
              <a:t>соқырлану. Бірінші жылтыр беттердің тым жарқырауына байланысты көру дискомфортының туумен анықталады. Екіншісі осыған байланысты дамитын субъективті сезім мен объективті өзгерісті білдіреді.</a:t>
            </a:r>
            <a:endParaRPr lang="ru-RU" dirty="0" smtClean="0"/>
          </a:p>
          <a:p>
            <a:pPr>
              <a:buNone/>
            </a:pPr>
            <a:r>
              <a:rPr lang="kk-KZ" dirty="0" smtClean="0"/>
              <a:t>6. Көрудің қажуы – көру анализаторларының функциональдық күйінің төмендеуіне байланысты көру қабілеттілігінің төмендеуі. Бұл жағдайда контрастық сезімталдылық, ажырату өткірлігі мен көріп қабылдау жылдамдылығының төмендеуі болады.</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57232"/>
            <a:ext cx="8229600" cy="5467368"/>
          </a:xfrm>
        </p:spPr>
        <p:txBody>
          <a:bodyPr>
            <a:normAutofit fontScale="92500" lnSpcReduction="20000"/>
          </a:bodyPr>
          <a:lstStyle/>
          <a:p>
            <a:r>
              <a:rPr lang="kk-KZ" dirty="0" smtClean="0"/>
              <a:t>Материалдардың жарық қасиеттеріне денелердің оларға түсетін жарық ағынын </a:t>
            </a:r>
            <a:r>
              <a:rPr lang="kk-KZ" b="1" dirty="0" smtClean="0"/>
              <a:t>шағылыстыру</a:t>
            </a:r>
            <a:r>
              <a:rPr lang="kk-KZ" dirty="0" smtClean="0"/>
              <a:t>, </a:t>
            </a:r>
            <a:r>
              <a:rPr lang="kk-KZ" b="1" dirty="0" smtClean="0"/>
              <a:t>сіңіру</a:t>
            </a:r>
            <a:r>
              <a:rPr lang="kk-KZ" dirty="0" smtClean="0"/>
              <a:t> және </a:t>
            </a:r>
            <a:r>
              <a:rPr lang="kk-KZ" b="1" dirty="0" smtClean="0"/>
              <a:t>өткізу</a:t>
            </a:r>
            <a:r>
              <a:rPr lang="kk-KZ" dirty="0" smtClean="0"/>
              <a:t>, шағылысу немесе өту кезінде оларға түсетін жарық ағынының </a:t>
            </a:r>
            <a:r>
              <a:rPr lang="kk-KZ" b="1" dirty="0" smtClean="0"/>
              <a:t>спектрлік құрамын өзгерту</a:t>
            </a:r>
            <a:r>
              <a:rPr lang="kk-KZ" dirty="0" smtClean="0"/>
              <a:t> жатады.</a:t>
            </a:r>
            <a:endParaRPr lang="ru-RU" dirty="0" smtClean="0"/>
          </a:p>
          <a:p>
            <a:r>
              <a:rPr lang="kk-KZ" dirty="0" smtClean="0"/>
              <a:t>Бізді қоршаған барлық денелер </a:t>
            </a:r>
            <a:r>
              <a:rPr lang="kk-KZ" b="1" dirty="0" smtClean="0"/>
              <a:t>мөлдір</a:t>
            </a:r>
            <a:r>
              <a:rPr lang="kk-KZ" dirty="0" smtClean="0"/>
              <a:t> және </a:t>
            </a:r>
            <a:r>
              <a:rPr lang="kk-KZ" b="1" dirty="0" smtClean="0"/>
              <a:t>мөлдір емес</a:t>
            </a:r>
            <a:r>
              <a:rPr lang="kk-KZ" dirty="0" smtClean="0"/>
              <a:t> болып бөлінеді. </a:t>
            </a:r>
            <a:endParaRPr lang="ru-RU" dirty="0" smtClean="0"/>
          </a:p>
          <a:p>
            <a:r>
              <a:rPr lang="kk-KZ" b="1" dirty="0" smtClean="0"/>
              <a:t>Мөлдір</a:t>
            </a:r>
            <a:r>
              <a:rPr lang="kk-KZ" dirty="0" smtClean="0"/>
              <a:t> - бұл жарық сәулелерінің көп бөлігі өтетін денелер мен заттар, мысалы: шыны, ауа, су. Көрінетін жарыққа жол бермейтін денелер мен заттар </a:t>
            </a:r>
            <a:r>
              <a:rPr lang="kk-KZ" b="1" dirty="0" smtClean="0"/>
              <a:t>мөлдір емес</a:t>
            </a:r>
            <a:r>
              <a:rPr lang="kk-KZ" dirty="0" smtClean="0"/>
              <a:t> деп аталады. Мұндай денелер бүкіл түскен жарық ағынын көрсетеді және сіңіреді. Бұл жіктеуде </a:t>
            </a:r>
            <a:r>
              <a:rPr lang="kk-KZ" b="1" dirty="0" smtClean="0"/>
              <a:t>аралық орынды</a:t>
            </a:r>
            <a:r>
              <a:rPr lang="kk-KZ" dirty="0" smtClean="0"/>
              <a:t> алатын денелер бар. Олар жарық өткізеді, бірақ олар арқылы заттарды анық көруге болмайды. Мұндай денелер </a:t>
            </a:r>
            <a:r>
              <a:rPr lang="kk-KZ" dirty="0" smtClean="0">
                <a:solidFill>
                  <a:srgbClr val="FF0000"/>
                </a:solidFill>
              </a:rPr>
              <a:t>Мөлдір</a:t>
            </a:r>
            <a:r>
              <a:rPr lang="kk-KZ" dirty="0" smtClean="0"/>
              <a:t> </a:t>
            </a:r>
            <a:r>
              <a:rPr lang="kk-KZ" b="1" dirty="0" smtClean="0"/>
              <a:t>просвечивающие</a:t>
            </a:r>
            <a:r>
              <a:rPr lang="kk-KZ" dirty="0" smtClean="0"/>
              <a:t>  </a:t>
            </a:r>
            <a:r>
              <a:rPr lang="kk-KZ" dirty="0" smtClean="0"/>
              <a:t>деп аталады. Оларға, мысалы, күңгірт және сүт әйнектері, майланған қағаз және т. б. жатады.</a:t>
            </a:r>
            <a:endParaRPr lang="ru-RU" dirty="0" smtClean="0"/>
          </a:p>
          <a:p>
            <a:endParaRPr lang="ru-RU" dirty="0" smtClean="0"/>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42984"/>
            <a:ext cx="8229600" cy="5181616"/>
          </a:xfrm>
        </p:spPr>
        <p:txBody>
          <a:bodyPr>
            <a:normAutofit lnSpcReduction="10000"/>
          </a:bodyPr>
          <a:lstStyle/>
          <a:p>
            <a:r>
              <a:rPr lang="kk-KZ" dirty="0" smtClean="0"/>
              <a:t>Денеге түсетін жарық ағыны жалпы жағдайда үш бөлікке бөлінеді. Жарық ағынының бір бөлігі денеден өтеді, бір бөлігі сіңеді, ал қалған бөлігі шағылысады. Жарық ағынының жалпы сіңуі дене немесе орта сіңіретін жарық ағынының сол денеге немесе ортаға түсетін жарық ағынына қатынасына тең </a:t>
            </a:r>
            <a:r>
              <a:rPr lang="kk-KZ" b="1" dirty="0" smtClean="0"/>
              <a:t>сіңіру коэффициентімен</a:t>
            </a:r>
            <a:r>
              <a:rPr lang="kk-KZ" dirty="0" smtClean="0"/>
              <a:t> сипатталады. Нақты денелердің сіңіру коэффициенті әрқашан бірліктен аз болады; тек өте жақсы сіңіретін дене (абсолютті қара дене деп аталады) бірлікке тең сіңіру коэффициентіне ие болады</a:t>
            </a:r>
            <a:r>
              <a:rPr lang="kk-KZ" dirty="0" smtClean="0"/>
              <a:t>. </a:t>
            </a:r>
            <a:r>
              <a:rPr lang="kk-KZ" dirty="0" smtClean="0"/>
              <a:t>Дененің оған түсетін жарық ағынын көрсету қабілеті шағылысқан және түскен Жарық ағындарының қатынасына тең </a:t>
            </a:r>
            <a:r>
              <a:rPr lang="kk-KZ" b="1" dirty="0" smtClean="0"/>
              <a:t>шағылысу коэффициентімен сипатталады</a:t>
            </a:r>
            <a:r>
              <a:rPr lang="kk-KZ" dirty="0" smtClean="0"/>
              <a:t>. </a:t>
            </a:r>
            <a:endParaRPr lang="ru-RU" dirty="0" smtClean="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00108"/>
            <a:ext cx="8229600" cy="5324492"/>
          </a:xfrm>
        </p:spPr>
        <p:txBody>
          <a:bodyPr>
            <a:normAutofit fontScale="92500" lnSpcReduction="10000"/>
          </a:bodyPr>
          <a:lstStyle/>
          <a:p>
            <a:r>
              <a:rPr lang="kk-KZ" dirty="0" smtClean="0"/>
              <a:t>Шағылыстың келесі түрлері болады:</a:t>
            </a:r>
            <a:endParaRPr lang="ru-RU" dirty="0" smtClean="0"/>
          </a:p>
          <a:p>
            <a:r>
              <a:rPr lang="kk-KZ" dirty="0" smtClean="0"/>
              <a:t>1. </a:t>
            </a:r>
            <a:r>
              <a:rPr lang="kk-KZ" b="1" i="1" dirty="0" smtClean="0"/>
              <a:t>Бағытталған немесе айна</a:t>
            </a:r>
            <a:r>
              <a:rPr lang="kk-KZ" dirty="0" smtClean="0"/>
              <a:t>, шағылысу жақсы өңделген жылтыратылған беттерден алынады. Бағытталған рефлексия құлаған және шағылысқан жарық ағындары орналасқан дене бұрышы бірдей сақталатындығымен сипатталады.</a:t>
            </a:r>
            <a:endParaRPr lang="ru-RU" dirty="0" smtClean="0"/>
          </a:p>
          <a:p>
            <a:r>
              <a:rPr lang="kk-KZ" dirty="0" smtClean="0"/>
              <a:t> </a:t>
            </a:r>
            <a:r>
              <a:rPr lang="kk-KZ" dirty="0" smtClean="0"/>
              <a:t>2</a:t>
            </a:r>
            <a:r>
              <a:rPr lang="kk-KZ" b="1" i="1" dirty="0" smtClean="0"/>
              <a:t>. Бағытты-диффузиялық шағылысу </a:t>
            </a:r>
            <a:r>
              <a:rPr lang="kk-KZ" dirty="0" smtClean="0"/>
              <a:t>дегеніміз-шағылысқан ағын шоғырланған дене бұрышы құлаған ағынның дене бұрышынан үлкен болатын диффузиялық шағылысу. Бұл жағдайда шағылысқан ағынның дене бұрышы осінің бағыты айна шағылысу Заңына сәйкес келеді. Мұндай шағылысуы бар материалдар жартылай күңгірт деп аталады; мұндай шағылысу жылтыратылмаған металға тән.</a:t>
            </a:r>
            <a:endParaRPr lang="ru-RU" dirty="0" smtClean="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71546"/>
            <a:ext cx="8229600" cy="5253054"/>
          </a:xfrm>
        </p:spPr>
        <p:txBody>
          <a:bodyPr>
            <a:normAutofit/>
          </a:bodyPr>
          <a:lstStyle/>
          <a:p>
            <a:r>
              <a:rPr lang="kk-KZ" b="1" i="1" dirty="0" smtClean="0"/>
              <a:t>Толық шашыранды </a:t>
            </a:r>
            <a:r>
              <a:rPr lang="kk-KZ" dirty="0" smtClean="0"/>
              <a:t>(диффузды) шағылысу оған түсетін жарық ағынының бағытына қарамастан, жарықты барлық бағытта (шағылысқан ағынның дене бұрышы 2π) көрсете алатын денелерден алынады. Мұндай денелер (беттер) диффузды деп аталады және бақылау кезінде барлық бағыттардан бірдей жарқын көрінеді. Мұндай беттердің мысалы-күңгірт шағылыстыратын беттер, сүт, шашырататын әйнектер.</a:t>
            </a:r>
            <a:endParaRPr lang="ru-RU" dirty="0" smtClean="0"/>
          </a:p>
          <a:p>
            <a:r>
              <a:rPr lang="kk-KZ" dirty="0" smtClean="0"/>
              <a:t>4. </a:t>
            </a:r>
            <a:r>
              <a:rPr lang="kk-KZ" b="1" i="1" dirty="0" smtClean="0"/>
              <a:t>Аралас рефлексия </a:t>
            </a:r>
            <a:r>
              <a:rPr lang="kk-KZ" dirty="0" smtClean="0"/>
              <a:t>бір уақытта бағытталған және шашыраңқы шағылысудың болуымен сипатталады</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00108"/>
            <a:ext cx="8229600" cy="5324492"/>
          </a:xfrm>
        </p:spPr>
        <p:txBody>
          <a:bodyPr>
            <a:normAutofit fontScale="92500" lnSpcReduction="10000"/>
          </a:bodyPr>
          <a:lstStyle/>
          <a:p>
            <a:r>
              <a:rPr lang="kk-KZ" dirty="0" smtClean="0"/>
              <a:t>Ұшақты жарықтандырылған жолаққа қондыру кезінде ұшқыш одан шағылысқан жарық ағынының арқасында жолақтың бетін көреді. Жабындардың жарықты шағылыстыру қабілеті </a:t>
            </a:r>
            <a:r>
              <a:rPr lang="kk-KZ" b="1" i="1" dirty="0" smtClean="0"/>
              <a:t>жарықтық коэффициентімен </a:t>
            </a:r>
            <a:r>
              <a:rPr lang="kk-KZ" dirty="0" smtClean="0"/>
              <a:t>бағаланады. Бұл коэффициент нақты жарықтықтың берілген бағытта көрсетілген беттерге бірдей жарық ағыны түскен жағдайда толығымен шашырайтын беттің жарықтығына қатынасына тең. Құлаған сәулелердің бағыты бойынша байқалған кезде құрғақ қақпақтардың жарықтылық коэффициенттерінің максималды мәні қарама-қарсы бағытқа қарағанда 2-3 есе көп. Жарықтылық коэффициенті неғұрлым көп болса, жолақ соғұрлым жеңіл болады және оның кедір-бұдырлығы соғұрлым жоғары болады.</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42984"/>
            <a:ext cx="8229600" cy="5181616"/>
          </a:xfrm>
        </p:spPr>
        <p:txBody>
          <a:bodyPr>
            <a:normAutofit/>
          </a:bodyPr>
          <a:lstStyle/>
          <a:p>
            <a:r>
              <a:rPr lang="kk-KZ" dirty="0" smtClean="0"/>
              <a:t>Ылғал жабындар үшін жарықтық коэффициентінің мәні жарықтың түсу бағытына қарай үлкен болады. Бұл жағдайда айна көрінісінің үлкен компоненті пайда болады. Жарық сәулелерінің қақпақтардың бетіне түсу бұрышы неғұрлым аз болса, жарықтылық коэффициенті соғұрлым жоғары болады, ал жарықтың қақпақтардың бетіне түсу бұрыштары азаяды.</a:t>
            </a:r>
            <a:endParaRPr lang="ru-RU" dirty="0" smtClean="0"/>
          </a:p>
          <a:p>
            <a:r>
              <a:rPr lang="kk-KZ" dirty="0" smtClean="0"/>
              <a:t>Жарықтың диффузияға ұқсас мөлдір дене (орта) арқылы өтуі суретте көрсетілген төрт мүмкін өткізу түрімен сипатталады.</a:t>
            </a:r>
            <a:endParaRPr lang="ru-RU" dirty="0" smtClean="0"/>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konspekta.net/lektsianew/baza5/1281810938223.files/image151.jpg"/>
          <p:cNvPicPr/>
          <p:nvPr/>
        </p:nvPicPr>
        <p:blipFill>
          <a:blip r:embed="rId2"/>
          <a:srcRect b="16254"/>
          <a:stretch>
            <a:fillRect/>
          </a:stretch>
        </p:blipFill>
        <p:spPr bwMode="auto">
          <a:xfrm>
            <a:off x="714348" y="1214422"/>
            <a:ext cx="7429551" cy="358259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357298"/>
            <a:ext cx="8229600" cy="4967302"/>
          </a:xfrm>
        </p:spPr>
        <p:txBody>
          <a:bodyPr>
            <a:normAutofit fontScale="92500" lnSpcReduction="10000"/>
          </a:bodyPr>
          <a:lstStyle/>
          <a:p>
            <a:pPr marL="514350" indent="-514350">
              <a:buFont typeface="+mj-lt"/>
              <a:buAutoNum type="arabicPeriod"/>
            </a:pPr>
            <a:r>
              <a:rPr lang="kk-KZ" dirty="0" smtClean="0"/>
              <a:t>Адам тіршілігінде маңызды орын алатын көру анализаторларының </a:t>
            </a:r>
            <a:r>
              <a:rPr lang="kk-KZ" dirty="0" smtClean="0"/>
              <a:t>қызметтеріне нені жатқызуға болады?</a:t>
            </a:r>
          </a:p>
          <a:p>
            <a:pPr marL="514350" indent="-514350">
              <a:buFont typeface="+mj-lt"/>
              <a:buAutoNum type="arabicPeriod"/>
            </a:pPr>
            <a:r>
              <a:rPr lang="kk-KZ" dirty="0" smtClean="0"/>
              <a:t>Мөлдір және мөлдір емес денелер дегеніміз не?</a:t>
            </a:r>
          </a:p>
          <a:p>
            <a:pPr marL="514350" indent="-514350">
              <a:buFont typeface="+mj-lt"/>
              <a:buAutoNum type="arabicPeriod"/>
            </a:pPr>
            <a:r>
              <a:rPr lang="kk-KZ" dirty="0" smtClean="0"/>
              <a:t>Денеге түсетін жарық ағыны жалпы </a:t>
            </a:r>
            <a:r>
              <a:rPr lang="kk-KZ" dirty="0" smtClean="0"/>
              <a:t>жағдайда қандай топтарға бөлінеді?</a:t>
            </a:r>
          </a:p>
          <a:p>
            <a:pPr marL="514350" indent="-514350">
              <a:buFont typeface="+mj-lt"/>
              <a:buAutoNum type="arabicPeriod"/>
            </a:pPr>
            <a:r>
              <a:rPr lang="kk-KZ" dirty="0" smtClean="0"/>
              <a:t> сіңіру коэффициенті дегеніміз не?</a:t>
            </a:r>
          </a:p>
          <a:p>
            <a:pPr marL="514350" indent="-514350">
              <a:buFont typeface="+mj-lt"/>
              <a:buAutoNum type="arabicPeriod"/>
            </a:pPr>
            <a:r>
              <a:rPr lang="kk-KZ" dirty="0" smtClean="0"/>
              <a:t>Шағылысу коэффициенті дегеніміз не?</a:t>
            </a:r>
          </a:p>
          <a:p>
            <a:pPr marL="514350" indent="-514350">
              <a:buFont typeface="+mj-lt"/>
              <a:buAutoNum type="arabicPeriod"/>
            </a:pPr>
            <a:r>
              <a:rPr lang="kk-KZ" dirty="0" smtClean="0"/>
              <a:t>Шағылыстың қандай түрлері болады, әр қайсысына сипаттама беріңіз?</a:t>
            </a:r>
          </a:p>
          <a:p>
            <a:pPr marL="514350" indent="-514350">
              <a:buFont typeface="+mj-lt"/>
              <a:buAutoNum type="arabicPeriod"/>
            </a:pPr>
            <a:r>
              <a:rPr lang="kk-KZ" dirty="0" smtClean="0"/>
              <a:t>Жарықтық коэффициент дегеніміз не?</a:t>
            </a:r>
          </a:p>
          <a:p>
            <a:pPr marL="514350" indent="-514350">
              <a:buFont typeface="+mj-lt"/>
              <a:buAutoNum type="arabicPeriod"/>
            </a:pPr>
            <a:r>
              <a:rPr lang="kk-KZ" dirty="0" smtClean="0"/>
              <a:t>Дарықтың мөлдір дене бойымен өту суретін салып алыңыз</a:t>
            </a:r>
          </a:p>
          <a:p>
            <a:endParaRPr lang="kk-KZ" dirty="0" smtClean="0"/>
          </a:p>
          <a:p>
            <a:endParaRPr lang="kk-KZ" dirty="0" smtClean="0"/>
          </a:p>
          <a:p>
            <a:endParaRPr lang="kk-KZ" dirty="0" smtClean="0"/>
          </a:p>
          <a:p>
            <a:endParaRPr lang="kk-KZ" dirty="0" smtClean="0"/>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TotalTime>
  <Words>808</Words>
  <Application>Microsoft Office PowerPoint</Application>
  <PresentationFormat>Экран (4:3)</PresentationFormat>
  <Paragraphs>35</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Поток</vt:lpstr>
      <vt:lpstr>Материалдардың жарық техникалық қасиеттері. Энергетикалық және жарық өлшем бірліктері. Жарықтандыру техникасындағы түс.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Company>Organization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Материалдардың жарық техникалық қасиеттері. Энергетикалық және жарық өлшем бірліктері. Жарықтандыру техникасындағы түс.</dc:title>
  <dc:creator>Azamat</dc:creator>
  <cp:lastModifiedBy>Azamat</cp:lastModifiedBy>
  <cp:revision>3</cp:revision>
  <dcterms:created xsi:type="dcterms:W3CDTF">2020-09-06T12:48:08Z</dcterms:created>
  <dcterms:modified xsi:type="dcterms:W3CDTF">2020-09-06T13:09:21Z</dcterms:modified>
</cp:coreProperties>
</file>